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ees kerkhoff" initials="tk" lastIdx="1" clrIdx="0">
    <p:extLst>
      <p:ext uri="{19B8F6BF-5375-455C-9EA6-DF929625EA0E}">
        <p15:presenceInfo xmlns:p15="http://schemas.microsoft.com/office/powerpoint/2012/main" userId="478918309f6ced2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02" autoAdjust="0"/>
    <p:restoredTop sz="94660"/>
  </p:normalViewPr>
  <p:slideViewPr>
    <p:cSldViewPr snapToGrid="0">
      <p:cViewPr varScale="1">
        <p:scale>
          <a:sx n="92" d="100"/>
          <a:sy n="92" d="100"/>
        </p:scale>
        <p:origin x="5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9-13T14:46:39.662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9722-8BC1-4656-83B8-6F63CB56161E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91D2-5023-448D-8FF5-D727D58E66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4390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9722-8BC1-4656-83B8-6F63CB56161E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91D2-5023-448D-8FF5-D727D58E66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3124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9722-8BC1-4656-83B8-6F63CB56161E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91D2-5023-448D-8FF5-D727D58E66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5952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9722-8BC1-4656-83B8-6F63CB56161E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91D2-5023-448D-8FF5-D727D58E66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614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9722-8BC1-4656-83B8-6F63CB56161E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91D2-5023-448D-8FF5-D727D58E66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782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9722-8BC1-4656-83B8-6F63CB56161E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91D2-5023-448D-8FF5-D727D58E66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30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9722-8BC1-4656-83B8-6F63CB56161E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91D2-5023-448D-8FF5-D727D58E66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4977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9722-8BC1-4656-83B8-6F63CB56161E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91D2-5023-448D-8FF5-D727D58E66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820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9722-8BC1-4656-83B8-6F63CB56161E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91D2-5023-448D-8FF5-D727D58E66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21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9722-8BC1-4656-83B8-6F63CB56161E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91D2-5023-448D-8FF5-D727D58E66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6816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9722-8BC1-4656-83B8-6F63CB56161E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491D2-5023-448D-8FF5-D727D58E66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6802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69722-8BC1-4656-83B8-6F63CB56161E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491D2-5023-448D-8FF5-D727D58E66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649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bgDl4Ht3mD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7463" y="571500"/>
            <a:ext cx="9012382" cy="1234354"/>
          </a:xfrm>
        </p:spPr>
        <p:txBody>
          <a:bodyPr/>
          <a:lstStyle/>
          <a:p>
            <a:r>
              <a:rPr lang="nl-NL" dirty="0" smtClean="0"/>
              <a:t>BB - Theorie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61654" y="4454092"/>
            <a:ext cx="9144000" cy="855662"/>
          </a:xfrm>
        </p:spPr>
        <p:txBody>
          <a:bodyPr/>
          <a:lstStyle/>
          <a:p>
            <a:r>
              <a:rPr lang="nl-NL" dirty="0" smtClean="0"/>
              <a:t>Donderdag 15-september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837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43437" y="500062"/>
            <a:ext cx="2905125" cy="1325563"/>
          </a:xfrm>
        </p:spPr>
        <p:txBody>
          <a:bodyPr/>
          <a:lstStyle/>
          <a:p>
            <a:r>
              <a:rPr lang="nl-NL" dirty="0" smtClean="0"/>
              <a:t>Afsluiting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34365" y="1919143"/>
            <a:ext cx="908685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Wat hebben we gedaan:</a:t>
            </a:r>
          </a:p>
          <a:p>
            <a:pPr marL="0" indent="0">
              <a:buNone/>
            </a:pPr>
            <a:r>
              <a:rPr lang="nl-NL" dirty="0" smtClean="0"/>
              <a:t>Hoofdstuk over de ontwikkelingen in de zorg en welzijn</a:t>
            </a:r>
          </a:p>
          <a:p>
            <a:pPr marL="0" indent="0">
              <a:buNone/>
            </a:pPr>
            <a:r>
              <a:rPr lang="nl-NL" dirty="0" smtClean="0"/>
              <a:t>Begonnen </a:t>
            </a:r>
            <a:r>
              <a:rPr lang="nl-NL" dirty="0" smtClean="0"/>
              <a:t>met het hoofdstuk </a:t>
            </a:r>
            <a:r>
              <a:rPr lang="nl-NL" dirty="0" smtClean="0"/>
              <a:t>gehandicaptenzorg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Volgende week:</a:t>
            </a:r>
          </a:p>
          <a:p>
            <a:pPr marL="0" indent="0">
              <a:buNone/>
            </a:pPr>
            <a:r>
              <a:rPr lang="nl-NL" dirty="0" smtClean="0"/>
              <a:t>Gaan we verder met de gehandicapten zorg 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en</a:t>
            </a:r>
          </a:p>
          <a:p>
            <a:pPr marL="0" indent="0">
              <a:buNone/>
            </a:pPr>
            <a:r>
              <a:rPr lang="nl-NL" dirty="0" smtClean="0"/>
              <a:t>Begeleidingsmethoden in de psychiatrie</a:t>
            </a:r>
          </a:p>
        </p:txBody>
      </p:sp>
    </p:spTree>
    <p:extLst>
      <p:ext uri="{BB962C8B-B14F-4D97-AF65-F5344CB8AC3E}">
        <p14:creationId xmlns:p14="http://schemas.microsoft.com/office/powerpoint/2010/main" val="175537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42367" y="176735"/>
            <a:ext cx="2307265" cy="1482635"/>
          </a:xfrm>
        </p:spPr>
        <p:txBody>
          <a:bodyPr/>
          <a:lstStyle/>
          <a:p>
            <a:r>
              <a:rPr lang="nl-NL" b="1" dirty="0" smtClean="0"/>
              <a:t>Vandaag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Aanwezigheid</a:t>
            </a:r>
          </a:p>
          <a:p>
            <a:pPr marL="0" indent="0">
              <a:buNone/>
            </a:pPr>
            <a:r>
              <a:rPr lang="nl-NL" dirty="0" smtClean="0"/>
              <a:t>Overzicht inhoud komende lessen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Theorie les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Afsluiting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84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61013" y="0"/>
            <a:ext cx="4720936" cy="786679"/>
          </a:xfrm>
        </p:spPr>
        <p:txBody>
          <a:bodyPr/>
          <a:lstStyle/>
          <a:p>
            <a:r>
              <a:rPr lang="nl-NL" dirty="0" smtClean="0"/>
              <a:t>komende </a:t>
            </a:r>
            <a:r>
              <a:rPr lang="nl-NL" dirty="0" smtClean="0"/>
              <a:t>periode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30381" y="786679"/>
            <a:ext cx="4991100" cy="481575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nl-NL" sz="6400" b="1" dirty="0"/>
              <a:t>15 September: </a:t>
            </a:r>
            <a:endParaRPr lang="nl-NL" sz="6400" dirty="0"/>
          </a:p>
          <a:p>
            <a:pPr marL="0" indent="0">
              <a:buNone/>
            </a:pPr>
            <a:r>
              <a:rPr lang="nl-NL" sz="6400" dirty="0"/>
              <a:t>Boek: bieden van ondersteunende begeleiding, </a:t>
            </a:r>
          </a:p>
          <a:p>
            <a:pPr marL="0" indent="0">
              <a:buNone/>
            </a:pPr>
            <a:r>
              <a:rPr lang="nl-NL" sz="6400" dirty="0"/>
              <a:t>thema 1: ondersteunen bij leven en wonen in de sector zorg en welzijn. Blz. 3t/m6</a:t>
            </a:r>
          </a:p>
          <a:p>
            <a:pPr marL="0" indent="0">
              <a:buNone/>
            </a:pPr>
            <a:r>
              <a:rPr lang="nl-NL" sz="6400" dirty="0"/>
              <a:t>thema 1: begeleidingsmethoden in de gehandicapten zorg. Blz. </a:t>
            </a:r>
            <a:r>
              <a:rPr lang="nl-NL" sz="6400" dirty="0" smtClean="0"/>
              <a:t>7t/m15</a:t>
            </a:r>
            <a:endParaRPr lang="nl-NL" sz="6400" dirty="0"/>
          </a:p>
          <a:p>
            <a:pPr marL="0" indent="0">
              <a:buNone/>
            </a:pPr>
            <a:r>
              <a:rPr lang="nl-NL" sz="6400" b="1" dirty="0"/>
              <a:t>22 September:</a:t>
            </a:r>
            <a:endParaRPr lang="nl-NL" sz="6400" dirty="0"/>
          </a:p>
          <a:p>
            <a:pPr marL="0" indent="0">
              <a:buNone/>
            </a:pPr>
            <a:r>
              <a:rPr lang="nl-NL" sz="6400" dirty="0"/>
              <a:t>Boek: bieden van ondersteunende begeleiding,</a:t>
            </a:r>
          </a:p>
          <a:p>
            <a:pPr marL="0" indent="0">
              <a:buNone/>
            </a:pPr>
            <a:r>
              <a:rPr lang="nl-NL" sz="6400" dirty="0"/>
              <a:t>thema 1: begeleidingsmethodieken in de psychiatrie. Blz. </a:t>
            </a:r>
            <a:r>
              <a:rPr lang="nl-NL" sz="6400" dirty="0" smtClean="0"/>
              <a:t>16t/m23</a:t>
            </a:r>
            <a:endParaRPr lang="nl-NL" sz="6400" dirty="0"/>
          </a:p>
          <a:p>
            <a:pPr marL="0" indent="0">
              <a:buNone/>
            </a:pPr>
            <a:r>
              <a:rPr lang="nl-NL" sz="6400" b="1" dirty="0"/>
              <a:t>29 September:</a:t>
            </a:r>
            <a:endParaRPr lang="nl-NL" sz="6400" dirty="0"/>
          </a:p>
          <a:p>
            <a:pPr marL="0" indent="0">
              <a:buNone/>
            </a:pPr>
            <a:r>
              <a:rPr lang="nl-NL" sz="6400" dirty="0"/>
              <a:t>Boek: bieden van ondersteunende begeleiding,</a:t>
            </a:r>
          </a:p>
          <a:p>
            <a:pPr marL="0" indent="0">
              <a:buNone/>
            </a:pPr>
            <a:r>
              <a:rPr lang="nl-NL" sz="6400" dirty="0"/>
              <a:t>thema 1: begeleidingsmethodieken in de ouderenzorg. Blz. 24t/m29</a:t>
            </a:r>
          </a:p>
          <a:p>
            <a:pPr marL="0" indent="0">
              <a:buNone/>
            </a:pPr>
            <a:r>
              <a:rPr lang="nl-NL" sz="6400" dirty="0"/>
              <a:t>thema 1: kwaliteit van leven en geborgenheid. Blz. 30t/m </a:t>
            </a:r>
            <a:r>
              <a:rPr lang="nl-NL" sz="6400" dirty="0" smtClean="0"/>
              <a:t>38</a:t>
            </a:r>
            <a:endParaRPr lang="nl-NL" sz="6400" dirty="0"/>
          </a:p>
          <a:p>
            <a:pPr marL="0" indent="0">
              <a:buNone/>
            </a:pPr>
            <a:r>
              <a:rPr lang="nl-NL" sz="6400" b="1" dirty="0">
                <a:solidFill>
                  <a:srgbClr val="FF0000"/>
                </a:solidFill>
              </a:rPr>
              <a:t>6 Oktober:</a:t>
            </a:r>
            <a:endParaRPr lang="nl-NL" sz="6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sz="6400" b="1" dirty="0">
                <a:solidFill>
                  <a:srgbClr val="FF0000"/>
                </a:solidFill>
              </a:rPr>
              <a:t>Toets</a:t>
            </a:r>
            <a:endParaRPr lang="nl-NL" sz="6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sz="6400" dirty="0"/>
              <a:t>Bestuderen wat tot nu toe is besproken. Ook met daarbij behorende opdrachten etc</a:t>
            </a:r>
            <a:r>
              <a:rPr lang="nl-NL" sz="6400" dirty="0" smtClean="0"/>
              <a:t>.</a:t>
            </a:r>
            <a:endParaRPr lang="nl-NL" sz="6400" dirty="0"/>
          </a:p>
          <a:p>
            <a:pPr marL="0" indent="0">
              <a:buNone/>
            </a:pPr>
            <a:r>
              <a:rPr lang="nl-NL" sz="6400" dirty="0"/>
              <a:t>Boek: bieden van ondersteunende begeleiding,</a:t>
            </a:r>
          </a:p>
          <a:p>
            <a:pPr marL="0" indent="0">
              <a:buNone/>
            </a:pPr>
            <a:r>
              <a:rPr lang="nl-NL" sz="6400" dirty="0"/>
              <a:t>thema 1: kwetsbaarheid in de zorg. Blz. 39t/43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244936" y="1330036"/>
            <a:ext cx="517467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/>
              <a:t>27 Oktober: </a:t>
            </a:r>
            <a:endParaRPr lang="nl-NL" sz="1400" dirty="0"/>
          </a:p>
          <a:p>
            <a:r>
              <a:rPr lang="nl-NL" sz="1400" dirty="0"/>
              <a:t>Boek: Bieden van ondersteunende begeleiding,</a:t>
            </a:r>
          </a:p>
          <a:p>
            <a:r>
              <a:rPr lang="nl-NL" sz="1400" dirty="0"/>
              <a:t>thema 3: sturen vs. Loslaten. Blz. 108t/m114</a:t>
            </a:r>
          </a:p>
          <a:p>
            <a:r>
              <a:rPr lang="nl-NL" sz="1400" dirty="0"/>
              <a:t> </a:t>
            </a:r>
          </a:p>
          <a:p>
            <a:r>
              <a:rPr lang="nl-NL" sz="1400" b="1" dirty="0"/>
              <a:t>3 November:</a:t>
            </a:r>
            <a:endParaRPr lang="nl-NL" sz="1400" dirty="0"/>
          </a:p>
          <a:p>
            <a:r>
              <a:rPr lang="nl-NL" sz="1400" dirty="0"/>
              <a:t>Boek: bieden van ondersteunende begeleiding,</a:t>
            </a:r>
          </a:p>
          <a:p>
            <a:r>
              <a:rPr lang="nl-NL" sz="1400" dirty="0"/>
              <a:t>thema 3: omgaan met agressie. Blz. 115t/m 118.</a:t>
            </a:r>
          </a:p>
          <a:p>
            <a:r>
              <a:rPr lang="nl-NL" sz="1400" dirty="0"/>
              <a:t>thema 3 : beïnvloeden door begeleiden. Blz. 119t/m122</a:t>
            </a:r>
          </a:p>
          <a:p>
            <a:r>
              <a:rPr lang="nl-NL" sz="1400" dirty="0"/>
              <a:t> </a:t>
            </a:r>
          </a:p>
          <a:p>
            <a:r>
              <a:rPr lang="nl-NL" sz="1400" b="1" dirty="0"/>
              <a:t>10 November:</a:t>
            </a:r>
            <a:endParaRPr lang="nl-NL" sz="1400" dirty="0"/>
          </a:p>
          <a:p>
            <a:r>
              <a:rPr lang="nl-NL" sz="1400" dirty="0"/>
              <a:t>Wanneer een thema nog niet voldoende behandeld is er tijd om te bespreken.</a:t>
            </a:r>
          </a:p>
          <a:p>
            <a:r>
              <a:rPr lang="nl-NL" sz="1400" dirty="0"/>
              <a:t>Verwerkingsopdracht (en) / voorbereiding op de toets</a:t>
            </a:r>
          </a:p>
          <a:p>
            <a:r>
              <a:rPr lang="nl-NL" sz="1400" dirty="0"/>
              <a:t> </a:t>
            </a:r>
          </a:p>
          <a:p>
            <a:r>
              <a:rPr lang="nl-NL" sz="1400" b="1" dirty="0">
                <a:solidFill>
                  <a:srgbClr val="FF0000"/>
                </a:solidFill>
              </a:rPr>
              <a:t>17 November:</a:t>
            </a:r>
            <a:endParaRPr lang="nl-NL" sz="1400" dirty="0">
              <a:solidFill>
                <a:srgbClr val="FF0000"/>
              </a:solidFill>
            </a:endParaRPr>
          </a:p>
          <a:p>
            <a:r>
              <a:rPr lang="nl-NL" sz="1400" b="1" i="1" dirty="0">
                <a:solidFill>
                  <a:srgbClr val="FF0000"/>
                </a:solidFill>
              </a:rPr>
              <a:t>Toets .</a:t>
            </a:r>
            <a:endParaRPr lang="nl-NL" sz="1400" dirty="0">
              <a:solidFill>
                <a:srgbClr val="FF0000"/>
              </a:solidFill>
            </a:endParaRPr>
          </a:p>
          <a:p>
            <a:r>
              <a:rPr lang="nl-NL" sz="1400" dirty="0"/>
              <a:t>Bestuderen uit het boek bieden van ondersteunende begeleiding.</a:t>
            </a:r>
          </a:p>
          <a:p>
            <a:pPr lvl="0"/>
            <a:r>
              <a:rPr lang="nl-NL" sz="1400" dirty="0"/>
              <a:t>Thema 1: bladzijde 3t/m43 </a:t>
            </a:r>
          </a:p>
          <a:p>
            <a:pPr lvl="0"/>
            <a:r>
              <a:rPr lang="nl-NL" sz="1400" dirty="0"/>
              <a:t>Thema 3 bladzijde 108t/m122.</a:t>
            </a:r>
          </a:p>
          <a:p>
            <a:pPr lvl="0"/>
            <a:r>
              <a:rPr lang="nl-NL" sz="1400" dirty="0"/>
              <a:t>Power Points</a:t>
            </a:r>
          </a:p>
          <a:p>
            <a:pPr lvl="0"/>
            <a:r>
              <a:rPr lang="nl-NL" sz="1400" dirty="0"/>
              <a:t>Opdrachten bijhorende bij de lessen.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975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8167" y="1599135"/>
            <a:ext cx="5001491" cy="494120"/>
          </a:xfrm>
        </p:spPr>
        <p:txBody>
          <a:bodyPr>
            <a:normAutofit fontScale="90000"/>
          </a:bodyPr>
          <a:lstStyle/>
          <a:p>
            <a:r>
              <a:rPr lang="nl-NL" b="1" dirty="0" smtClean="0"/>
              <a:t>Huidige Ontwikkelingen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58906" y="2255976"/>
            <a:ext cx="10515600" cy="730539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De zorg veranderd 					Vraag gestuurd werken.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PIJL-RECHTS 3"/>
          <p:cNvSpPr/>
          <p:nvPr/>
        </p:nvSpPr>
        <p:spPr>
          <a:xfrm>
            <a:off x="4921827" y="2398295"/>
            <a:ext cx="1174172" cy="1662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PIJL-OMLAAG 4"/>
          <p:cNvSpPr/>
          <p:nvPr/>
        </p:nvSpPr>
        <p:spPr>
          <a:xfrm>
            <a:off x="2092037" y="2860402"/>
            <a:ext cx="488373" cy="8416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1151664" y="3743224"/>
            <a:ext cx="63488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Vergrijzing en afname van het aantal jongeren</a:t>
            </a:r>
          </a:p>
          <a:p>
            <a:r>
              <a:rPr lang="nl-NL" sz="2000" dirty="0" smtClean="0"/>
              <a:t>Toenemend aantal alleenwonenden en eenoudergezinnen</a:t>
            </a:r>
          </a:p>
          <a:p>
            <a:r>
              <a:rPr lang="nl-NL" sz="2000" dirty="0" smtClean="0"/>
              <a:t>Groeiend aantal allochtonen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129144" y="4800045"/>
            <a:ext cx="4379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Cliënten worden mondiger en kritischer</a:t>
            </a:r>
            <a:endParaRPr lang="nl-NL" sz="2000" b="1" dirty="0"/>
          </a:p>
        </p:txBody>
      </p:sp>
      <p:sp>
        <p:nvSpPr>
          <p:cNvPr id="8" name="PIJL-RECHTS 7"/>
          <p:cNvSpPr/>
          <p:nvPr/>
        </p:nvSpPr>
        <p:spPr>
          <a:xfrm rot="1826951">
            <a:off x="7368023" y="4937214"/>
            <a:ext cx="1782041" cy="305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7211928" y="5610909"/>
            <a:ext cx="4980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Hulpvragen worden zwaarder en complexer</a:t>
            </a:r>
            <a:endParaRPr lang="nl-NL" sz="2000" dirty="0"/>
          </a:p>
        </p:txBody>
      </p:sp>
      <p:sp>
        <p:nvSpPr>
          <p:cNvPr id="10" name="Tekstvak 9"/>
          <p:cNvSpPr txBox="1"/>
          <p:nvPr/>
        </p:nvSpPr>
        <p:spPr>
          <a:xfrm>
            <a:off x="353291" y="6407365"/>
            <a:ext cx="12126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srgbClr val="FF0000"/>
                </a:solidFill>
              </a:rPr>
              <a:t>Als beroepskracht wordt een voortdurende flexibiliteit verwacht om in te kunnen spelen op deze ontwikkelingen</a:t>
            </a:r>
            <a:endParaRPr lang="nl-NL" sz="2000" dirty="0">
              <a:solidFill>
                <a:srgbClr val="FF0000"/>
              </a:solidFill>
            </a:endParaRPr>
          </a:p>
        </p:txBody>
      </p:sp>
      <p:sp>
        <p:nvSpPr>
          <p:cNvPr id="11" name="Titel 1"/>
          <p:cNvSpPr txBox="1">
            <a:spLocks/>
          </p:cNvSpPr>
          <p:nvPr/>
        </p:nvSpPr>
        <p:spPr>
          <a:xfrm>
            <a:off x="516080" y="73000"/>
            <a:ext cx="1136765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600" b="1" dirty="0" smtClean="0"/>
              <a:t>Ondersteunen bij leven en wonen in de sector zorg en welzijn</a:t>
            </a:r>
            <a:br>
              <a:rPr lang="nl-NL" sz="3600" b="1" dirty="0" smtClean="0"/>
            </a:br>
            <a:r>
              <a:rPr lang="nl-NL" sz="1400" b="1" dirty="0" smtClean="0"/>
              <a:t>					</a:t>
            </a:r>
            <a:r>
              <a:rPr lang="nl-NL" sz="1400" b="1" dirty="0" err="1" smtClean="0"/>
              <a:t>Blz</a:t>
            </a:r>
            <a:r>
              <a:rPr lang="nl-NL" sz="1400" b="1" dirty="0" smtClean="0"/>
              <a:t> 3t/m6</a:t>
            </a: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202438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79817" y="1186007"/>
            <a:ext cx="2632364" cy="1325563"/>
          </a:xfrm>
        </p:spPr>
        <p:txBody>
          <a:bodyPr>
            <a:normAutofit/>
          </a:bodyPr>
          <a:lstStyle/>
          <a:p>
            <a:r>
              <a:rPr lang="nl-NL" sz="3600" b="1" dirty="0" smtClean="0"/>
              <a:t>Opdracht 1</a:t>
            </a:r>
            <a:endParaRPr lang="nl-NL" sz="36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98468" y="3010189"/>
            <a:ext cx="8995063" cy="1208520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Huidige ontwikkelingen in de zorg en welzijn en de gevolgen.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637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7729" y="0"/>
            <a:ext cx="11173691" cy="987570"/>
          </a:xfrm>
        </p:spPr>
        <p:txBody>
          <a:bodyPr>
            <a:normAutofit/>
          </a:bodyPr>
          <a:lstStyle/>
          <a:p>
            <a:r>
              <a:rPr lang="nl-NL" dirty="0" smtClean="0"/>
              <a:t>Begeleidingsmethoden in de gehandicaptenzorg</a:t>
            </a:r>
            <a:br>
              <a:rPr lang="nl-NL" dirty="0" smtClean="0"/>
            </a:br>
            <a:r>
              <a:rPr lang="nl-NL" sz="1600" dirty="0"/>
              <a:t>	</a:t>
            </a:r>
            <a:r>
              <a:rPr lang="nl-NL" sz="1600" dirty="0" smtClean="0"/>
              <a:t>				</a:t>
            </a:r>
            <a:r>
              <a:rPr lang="nl-NL" sz="1600" dirty="0" err="1" smtClean="0"/>
              <a:t>Blz</a:t>
            </a:r>
            <a:r>
              <a:rPr lang="nl-NL" sz="1600" dirty="0" smtClean="0"/>
              <a:t> 7t/m 15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39050" y="1641764"/>
            <a:ext cx="3714750" cy="3949411"/>
          </a:xfrm>
        </p:spPr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PIJL-OMLAAG 3"/>
          <p:cNvSpPr/>
          <p:nvPr/>
        </p:nvSpPr>
        <p:spPr>
          <a:xfrm>
            <a:off x="8515350" y="574939"/>
            <a:ext cx="352425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6238875" y="1005058"/>
            <a:ext cx="61507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De zorg aan mensen met een beperking op lichamelijk, zintuigelijk en/of verstandelijk gebied</a:t>
            </a:r>
            <a:endParaRPr lang="nl-NL" sz="2000" dirty="0"/>
          </a:p>
        </p:txBody>
      </p:sp>
      <p:sp>
        <p:nvSpPr>
          <p:cNvPr id="6" name="Tekstvak 5"/>
          <p:cNvSpPr txBox="1"/>
          <p:nvPr/>
        </p:nvSpPr>
        <p:spPr>
          <a:xfrm>
            <a:off x="885825" y="1999315"/>
            <a:ext cx="1743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Een beperking</a:t>
            </a:r>
            <a:endParaRPr lang="nl-NL" sz="2000" b="1" dirty="0"/>
          </a:p>
        </p:txBody>
      </p:sp>
      <p:sp>
        <p:nvSpPr>
          <p:cNvPr id="7" name="PIJL-RECHTS 6"/>
          <p:cNvSpPr/>
          <p:nvPr/>
        </p:nvSpPr>
        <p:spPr>
          <a:xfrm>
            <a:off x="2628900" y="2099795"/>
            <a:ext cx="838200" cy="1991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/>
          <p:cNvSpPr txBox="1"/>
          <p:nvPr/>
        </p:nvSpPr>
        <p:spPr>
          <a:xfrm>
            <a:off x="3581400" y="2013195"/>
            <a:ext cx="4933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Als mensen door een stoornis of beperking belemmerd zin in ‘normaal’ functioneren</a:t>
            </a:r>
            <a:endParaRPr lang="nl-NL" sz="2000" dirty="0"/>
          </a:p>
        </p:txBody>
      </p:sp>
      <p:sp>
        <p:nvSpPr>
          <p:cNvPr id="9" name="PIJL-OMLAAG 8"/>
          <p:cNvSpPr/>
          <p:nvPr/>
        </p:nvSpPr>
        <p:spPr>
          <a:xfrm>
            <a:off x="2943225" y="2629245"/>
            <a:ext cx="304800" cy="781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2257425" y="3505323"/>
            <a:ext cx="28098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Functiebeperking</a:t>
            </a:r>
            <a:endParaRPr lang="nl-NL" sz="2000" dirty="0"/>
          </a:p>
        </p:txBody>
      </p:sp>
      <p:sp>
        <p:nvSpPr>
          <p:cNvPr id="11" name="PIJL-OMLAAG 10"/>
          <p:cNvSpPr/>
          <p:nvPr/>
        </p:nvSpPr>
        <p:spPr>
          <a:xfrm>
            <a:off x="2943225" y="3950106"/>
            <a:ext cx="304800" cy="1061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/>
          <p:cNvSpPr txBox="1"/>
          <p:nvPr/>
        </p:nvSpPr>
        <p:spPr>
          <a:xfrm>
            <a:off x="2562225" y="5221843"/>
            <a:ext cx="2505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Iets blijvends </a:t>
            </a:r>
            <a:endParaRPr lang="nl-NL" sz="2000" dirty="0"/>
          </a:p>
        </p:txBody>
      </p:sp>
      <p:sp>
        <p:nvSpPr>
          <p:cNvPr id="13" name="Tekstvak 12"/>
          <p:cNvSpPr txBox="1"/>
          <p:nvPr/>
        </p:nvSpPr>
        <p:spPr>
          <a:xfrm>
            <a:off x="6696075" y="345960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6343650" y="4059627"/>
            <a:ext cx="54768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srgbClr val="00B050"/>
                </a:solidFill>
              </a:rPr>
              <a:t>Visie op de zorg:</a:t>
            </a:r>
          </a:p>
          <a:p>
            <a:r>
              <a:rPr lang="nl-NL" sz="2000" dirty="0" smtClean="0">
                <a:solidFill>
                  <a:srgbClr val="00B050"/>
                </a:solidFill>
              </a:rPr>
              <a:t>Niet richten op de beperkingen, maar op de mogelijkheden.</a:t>
            </a:r>
          </a:p>
        </p:txBody>
      </p:sp>
      <p:pic>
        <p:nvPicPr>
          <p:cNvPr id="1026" name="Picture 2" descr="Afbeeldingsresultaat voor film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04"/>
            <a:ext cx="12192000" cy="7473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131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05100" y="1519237"/>
            <a:ext cx="6619875" cy="1325563"/>
          </a:xfrm>
        </p:spPr>
        <p:txBody>
          <a:bodyPr/>
          <a:lstStyle/>
          <a:p>
            <a:r>
              <a:rPr lang="nl-NL" b="1" dirty="0" smtClean="0"/>
              <a:t>Opdracht Vroeger en nu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-23813" y="3930650"/>
            <a:ext cx="12420599" cy="1651000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					Tijdlijn</a:t>
            </a:r>
          </a:p>
          <a:p>
            <a:pPr marL="0" indent="0">
              <a:buNone/>
            </a:pPr>
            <a:r>
              <a:rPr lang="nl-NL" dirty="0" smtClean="0"/>
              <a:t>Middeleeuwen-----vanaf 1500-----1780-----1900-----1945-----1955-----1960-----1990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244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stem van cliënten met een beperking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71775" y="2033637"/>
            <a:ext cx="3609975" cy="536575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Ondersteuningsmodel </a:t>
            </a:r>
            <a:endParaRPr lang="nl-NL" dirty="0"/>
          </a:p>
        </p:txBody>
      </p:sp>
      <p:sp>
        <p:nvSpPr>
          <p:cNvPr id="4" name="PIJL-RECHTS 3"/>
          <p:cNvSpPr/>
          <p:nvPr/>
        </p:nvSpPr>
        <p:spPr>
          <a:xfrm>
            <a:off x="6534150" y="2139949"/>
            <a:ext cx="952500" cy="2746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8105775" y="1677988"/>
            <a:ext cx="48482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Participeren in de samenleving,</a:t>
            </a:r>
          </a:p>
          <a:p>
            <a:r>
              <a:rPr lang="nl-NL" dirty="0" smtClean="0"/>
              <a:t>Hun leven mogen zij zoveel mogelijk op </a:t>
            </a:r>
          </a:p>
          <a:p>
            <a:r>
              <a:rPr lang="nl-NL" dirty="0"/>
              <a:t>	</a:t>
            </a:r>
            <a:r>
              <a:rPr lang="nl-NL" dirty="0" smtClean="0">
                <a:solidFill>
                  <a:srgbClr val="00B050"/>
                </a:solidFill>
              </a:rPr>
              <a:t>eigen inzicht</a:t>
            </a:r>
          </a:p>
          <a:p>
            <a:r>
              <a:rPr lang="nl-NL" dirty="0">
                <a:solidFill>
                  <a:srgbClr val="00B050"/>
                </a:solidFill>
              </a:rPr>
              <a:t>	</a:t>
            </a:r>
            <a:r>
              <a:rPr lang="nl-NL" dirty="0" smtClean="0">
                <a:solidFill>
                  <a:srgbClr val="00B050"/>
                </a:solidFill>
              </a:rPr>
              <a:t>eigen mogelijkheden</a:t>
            </a:r>
          </a:p>
          <a:p>
            <a:r>
              <a:rPr lang="nl-NL" dirty="0">
                <a:solidFill>
                  <a:srgbClr val="00B050"/>
                </a:solidFill>
              </a:rPr>
              <a:t>	</a:t>
            </a:r>
            <a:r>
              <a:rPr lang="nl-NL" dirty="0" smtClean="0">
                <a:solidFill>
                  <a:srgbClr val="00B050"/>
                </a:solidFill>
              </a:rPr>
              <a:t>eigen kracht</a:t>
            </a:r>
          </a:p>
          <a:p>
            <a:r>
              <a:rPr lang="nl-NL" dirty="0" smtClean="0"/>
              <a:t>Inrichten.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6" name="PIJL-OMLAAG 5"/>
          <p:cNvSpPr/>
          <p:nvPr/>
        </p:nvSpPr>
        <p:spPr>
          <a:xfrm>
            <a:off x="1425131" y="1304923"/>
            <a:ext cx="484632" cy="2219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/>
          <p:cNvSpPr txBox="1"/>
          <p:nvPr/>
        </p:nvSpPr>
        <p:spPr>
          <a:xfrm>
            <a:off x="488157" y="3645593"/>
            <a:ext cx="6131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Iedere cliënt heeft een persoonlijk ondersteuningsplan.</a:t>
            </a:r>
          </a:p>
          <a:p>
            <a:r>
              <a:rPr lang="nl-NL" dirty="0" smtClean="0"/>
              <a:t>De zorg/hulpverlener is een gesprekspartner van de cliënt die goed moet luisteren naar de hulpvraag en de wensen van de cliënt.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811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6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4962" y="0"/>
            <a:ext cx="8982075" cy="69215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Hulpvraag van cliënten met een beperking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38124" y="1068452"/>
            <a:ext cx="5857875" cy="1089025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Hulpvraag van de cliënt staat centraal</a:t>
            </a:r>
            <a:endParaRPr lang="nl-NL" dirty="0"/>
          </a:p>
        </p:txBody>
      </p:sp>
      <p:sp>
        <p:nvSpPr>
          <p:cNvPr id="6" name="Min 5"/>
          <p:cNvSpPr/>
          <p:nvPr/>
        </p:nvSpPr>
        <p:spPr>
          <a:xfrm>
            <a:off x="238124" y="1513345"/>
            <a:ext cx="1676400" cy="131762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" name="Rechte verbindingslijn met pijl 7"/>
          <p:cNvCxnSpPr>
            <a:stCxn id="6" idx="1"/>
          </p:cNvCxnSpPr>
          <p:nvPr/>
        </p:nvCxnSpPr>
        <p:spPr>
          <a:xfrm>
            <a:off x="1076324" y="1594721"/>
            <a:ext cx="0" cy="385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238124" y="1915888"/>
            <a:ext cx="3676650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Wensen en behoeften omschrijven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404812" y="2746552"/>
            <a:ext cx="1585913" cy="175432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Lichamelijk </a:t>
            </a:r>
          </a:p>
          <a:p>
            <a:r>
              <a:rPr lang="nl-NL" dirty="0" smtClean="0"/>
              <a:t>Verstandelijk</a:t>
            </a:r>
          </a:p>
          <a:p>
            <a:r>
              <a:rPr lang="nl-NL" dirty="0" smtClean="0"/>
              <a:t>Sociaal</a:t>
            </a:r>
          </a:p>
          <a:p>
            <a:r>
              <a:rPr lang="nl-NL" dirty="0" smtClean="0"/>
              <a:t>Scholing</a:t>
            </a:r>
          </a:p>
          <a:p>
            <a:r>
              <a:rPr lang="nl-NL" dirty="0" smtClean="0"/>
              <a:t>Werk</a:t>
            </a:r>
          </a:p>
          <a:p>
            <a:r>
              <a:rPr lang="nl-NL" dirty="0" smtClean="0"/>
              <a:t>Vrijetijd</a:t>
            </a:r>
          </a:p>
        </p:txBody>
      </p:sp>
      <p:cxnSp>
        <p:nvCxnSpPr>
          <p:cNvPr id="12" name="Rechte verbindingslijn met pijl 11"/>
          <p:cNvCxnSpPr/>
          <p:nvPr/>
        </p:nvCxnSpPr>
        <p:spPr>
          <a:xfrm flipH="1">
            <a:off x="1197769" y="2370267"/>
            <a:ext cx="33338" cy="298348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Gekromde PIJL-OMLAAG 13"/>
          <p:cNvSpPr/>
          <p:nvPr/>
        </p:nvSpPr>
        <p:spPr>
          <a:xfrm>
            <a:off x="1758258" y="2350202"/>
            <a:ext cx="1168003" cy="844652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5" name="Gekromde PIJL-OMHOOG 14"/>
          <p:cNvSpPr/>
          <p:nvPr/>
        </p:nvSpPr>
        <p:spPr>
          <a:xfrm>
            <a:off x="1739354" y="3474383"/>
            <a:ext cx="1168003" cy="783193"/>
          </a:xfrm>
          <a:prstGeom prst="curved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2098475" y="3129101"/>
            <a:ext cx="184785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Combinatie van</a:t>
            </a:r>
            <a:endParaRPr lang="nl-NL" dirty="0"/>
          </a:p>
        </p:txBody>
      </p:sp>
      <p:cxnSp>
        <p:nvCxnSpPr>
          <p:cNvPr id="21" name="Rechte verbindingslijn met pijl 20"/>
          <p:cNvCxnSpPr/>
          <p:nvPr/>
        </p:nvCxnSpPr>
        <p:spPr>
          <a:xfrm flipV="1">
            <a:off x="3841106" y="1513345"/>
            <a:ext cx="4264965" cy="19179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kstvak 21"/>
          <p:cNvSpPr txBox="1"/>
          <p:nvPr/>
        </p:nvSpPr>
        <p:spPr>
          <a:xfrm>
            <a:off x="8257578" y="1183327"/>
            <a:ext cx="3324225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Inventariseren van de hulpvraag</a:t>
            </a:r>
            <a:endParaRPr lang="nl-NL" dirty="0"/>
          </a:p>
        </p:txBody>
      </p:sp>
      <p:sp>
        <p:nvSpPr>
          <p:cNvPr id="23" name="PIJL-OMLAAG 22"/>
          <p:cNvSpPr/>
          <p:nvPr/>
        </p:nvSpPr>
        <p:spPr>
          <a:xfrm>
            <a:off x="9673681" y="1699139"/>
            <a:ext cx="175021" cy="74776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/>
          <p:cNvSpPr txBox="1"/>
          <p:nvPr/>
        </p:nvSpPr>
        <p:spPr>
          <a:xfrm>
            <a:off x="8376044" y="2519441"/>
            <a:ext cx="3762971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Het verduidelijken van de hulpvraag, om de betekenis te achterhalen.</a:t>
            </a:r>
            <a:endParaRPr lang="nl-NL" dirty="0"/>
          </a:p>
        </p:txBody>
      </p:sp>
      <p:cxnSp>
        <p:nvCxnSpPr>
          <p:cNvPr id="26" name="Gebogen verbindingslijn 25"/>
          <p:cNvCxnSpPr/>
          <p:nvPr/>
        </p:nvCxnSpPr>
        <p:spPr>
          <a:xfrm rot="10800000" flipV="1">
            <a:off x="7772401" y="3194854"/>
            <a:ext cx="1625499" cy="14043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kstvak 27"/>
          <p:cNvSpPr txBox="1"/>
          <p:nvPr/>
        </p:nvSpPr>
        <p:spPr>
          <a:xfrm>
            <a:off x="3946325" y="4362257"/>
            <a:ext cx="3852861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Niet altijd makkelijk: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geen hulpvraag hebben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Hulpvraag is niet realistisch.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Tegenstrijdig</a:t>
            </a:r>
          </a:p>
          <a:p>
            <a:r>
              <a:rPr lang="nl-NL" dirty="0" smtClean="0"/>
              <a:t>Doorvragen kan boosheid of teleurstelling bij cliënten oproepen</a:t>
            </a:r>
          </a:p>
        </p:txBody>
      </p:sp>
    </p:spTree>
    <p:extLst>
      <p:ext uri="{BB962C8B-B14F-4D97-AF65-F5344CB8AC3E}">
        <p14:creationId xmlns:p14="http://schemas.microsoft.com/office/powerpoint/2010/main" val="212482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4" grpId="0" animBg="1"/>
      <p:bldP spid="15" grpId="0" animBg="1"/>
      <p:bldP spid="18" grpId="0" animBg="1"/>
      <p:bldP spid="22" grpId="0" animBg="1"/>
      <p:bldP spid="23" grpId="0" animBg="1"/>
      <p:bldP spid="24" grpId="0" animBg="1"/>
      <p:bldP spid="28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435</Words>
  <Application>Microsoft Office PowerPoint</Application>
  <PresentationFormat>Breedbeeld</PresentationFormat>
  <Paragraphs>104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BB - Theorie</vt:lpstr>
      <vt:lpstr>Vandaag</vt:lpstr>
      <vt:lpstr>komende periode</vt:lpstr>
      <vt:lpstr>Huidige Ontwikkelingen </vt:lpstr>
      <vt:lpstr>Opdracht 1</vt:lpstr>
      <vt:lpstr>Begeleidingsmethoden in de gehandicaptenzorg      Blz 7t/m 15</vt:lpstr>
      <vt:lpstr>Opdracht Vroeger en nu</vt:lpstr>
      <vt:lpstr>De stem van cliënten met een beperking</vt:lpstr>
      <vt:lpstr>Hulpvraag van cliënten met een beperking</vt:lpstr>
      <vt:lpstr>Afsluiting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BB - Theorie</dc:title>
  <dc:creator>trees kerkhoff</dc:creator>
  <cp:lastModifiedBy>trees kerkhoff</cp:lastModifiedBy>
  <cp:revision>21</cp:revision>
  <dcterms:created xsi:type="dcterms:W3CDTF">2016-09-13T09:30:59Z</dcterms:created>
  <dcterms:modified xsi:type="dcterms:W3CDTF">2016-09-15T06:11:02Z</dcterms:modified>
</cp:coreProperties>
</file>